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2" r:id="rId4"/>
    <p:sldId id="264" r:id="rId5"/>
    <p:sldId id="265" r:id="rId6"/>
    <p:sldId id="277" r:id="rId7"/>
    <p:sldId id="266" r:id="rId8"/>
    <p:sldId id="267" r:id="rId9"/>
    <p:sldId id="268" r:id="rId10"/>
    <p:sldId id="269" r:id="rId11"/>
    <p:sldId id="273" r:id="rId12"/>
    <p:sldId id="275" r:id="rId13"/>
    <p:sldId id="271" r:id="rId14"/>
    <p:sldId id="270" r:id="rId15"/>
    <p:sldId id="276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89D7C-7C4C-4BAA-A965-8C9B7C90AEF7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67EEA2D-9774-42C0-B791-82AB5D9DA194}">
      <dgm:prSet phldrT="[文字]" custT="1"/>
      <dgm:spPr/>
      <dgm:t>
        <a:bodyPr/>
        <a:lstStyle/>
        <a:p>
          <a:r>
            <a:rPr lang="zh-TW" altLang="en-US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專業</a:t>
          </a:r>
          <a:endParaRPr lang="zh-TW" altLang="en-US" sz="4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13EBB00-93CE-4272-869C-AA6C2E00696E}" type="parTrans" cxnId="{0D84F0B2-0BF3-4420-92A4-B4B24F753352}">
      <dgm:prSet/>
      <dgm:spPr/>
      <dgm:t>
        <a:bodyPr/>
        <a:lstStyle/>
        <a:p>
          <a:endParaRPr lang="zh-TW" altLang="en-US"/>
        </a:p>
      </dgm:t>
    </dgm:pt>
    <dgm:pt modelId="{31D61FBE-3625-47E2-B10B-3578EE0428DA}" type="sibTrans" cxnId="{0D84F0B2-0BF3-4420-92A4-B4B24F753352}">
      <dgm:prSet/>
      <dgm:spPr/>
      <dgm:t>
        <a:bodyPr/>
        <a:lstStyle/>
        <a:p>
          <a:endParaRPr lang="zh-TW" altLang="en-US"/>
        </a:p>
      </dgm:t>
    </dgm:pt>
    <dgm:pt modelId="{B396C958-70DA-49E0-8379-8050661D5693}">
      <dgm:prSet phldrT="[文字]" custT="1"/>
      <dgm:spPr/>
      <dgm:t>
        <a:bodyPr/>
        <a:lstStyle/>
        <a:p>
          <a:r>
            <a:rPr lang="zh-TW" altLang="en-US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通識</a:t>
          </a:r>
          <a:endParaRPr lang="zh-TW" altLang="en-US" sz="4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E90A468-E403-4A62-9028-2B3877076E19}" type="parTrans" cxnId="{54BA2C05-5FB2-485D-B94B-33CCBF768D84}">
      <dgm:prSet/>
      <dgm:spPr/>
      <dgm:t>
        <a:bodyPr/>
        <a:lstStyle/>
        <a:p>
          <a:endParaRPr lang="zh-TW" altLang="en-US"/>
        </a:p>
      </dgm:t>
    </dgm:pt>
    <dgm:pt modelId="{3BB6EFD3-51CD-4C5C-B8AA-BE4A6EA24768}" type="sibTrans" cxnId="{54BA2C05-5FB2-485D-B94B-33CCBF768D84}">
      <dgm:prSet/>
      <dgm:spPr/>
      <dgm:t>
        <a:bodyPr/>
        <a:lstStyle/>
        <a:p>
          <a:endParaRPr lang="zh-TW" altLang="en-US"/>
        </a:p>
      </dgm:t>
    </dgm:pt>
    <dgm:pt modelId="{11E47A64-CD0F-4279-900F-5E59437C0312}" type="pres">
      <dgm:prSet presAssocID="{92B89D7C-7C4C-4BAA-A965-8C9B7C90AEF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EEA189-D4C4-42B0-A2B3-FDB49C7E8ECE}" type="pres">
      <dgm:prSet presAssocID="{92B89D7C-7C4C-4BAA-A965-8C9B7C90AEF7}" presName="divider" presStyleLbl="fgShp" presStyleIdx="0" presStyleCnt="1"/>
      <dgm:spPr/>
    </dgm:pt>
    <dgm:pt modelId="{4DA50C54-A679-4FB5-A42B-936A87D37303}" type="pres">
      <dgm:prSet presAssocID="{E67EEA2D-9774-42C0-B791-82AB5D9DA194}" presName="downArrow" presStyleLbl="node1" presStyleIdx="0" presStyleCnt="2"/>
      <dgm:spPr/>
    </dgm:pt>
    <dgm:pt modelId="{19971266-F496-4FF0-B7D8-1C6577F0249F}" type="pres">
      <dgm:prSet presAssocID="{E67EEA2D-9774-42C0-B791-82AB5D9DA194}" presName="downArrowText" presStyleLbl="revTx" presStyleIdx="0" presStyleCnt="2" custScaleX="1437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773EB3-48BD-4DB8-A66E-19F3F9553976}" type="pres">
      <dgm:prSet presAssocID="{B396C958-70DA-49E0-8379-8050661D5693}" presName="upArrow" presStyleLbl="node1" presStyleIdx="1" presStyleCnt="2"/>
      <dgm:spPr/>
    </dgm:pt>
    <dgm:pt modelId="{FD99A1FA-ED80-4D2A-964C-95D2642CDC21}" type="pres">
      <dgm:prSet presAssocID="{B396C958-70DA-49E0-8379-8050661D5693}" presName="upArrowText" presStyleLbl="revTx" presStyleIdx="1" presStyleCnt="2" custScaleX="1479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4BA2C05-5FB2-485D-B94B-33CCBF768D84}" srcId="{92B89D7C-7C4C-4BAA-A965-8C9B7C90AEF7}" destId="{B396C958-70DA-49E0-8379-8050661D5693}" srcOrd="1" destOrd="0" parTransId="{0E90A468-E403-4A62-9028-2B3877076E19}" sibTransId="{3BB6EFD3-51CD-4C5C-B8AA-BE4A6EA24768}"/>
    <dgm:cxn modelId="{0D84F0B2-0BF3-4420-92A4-B4B24F753352}" srcId="{92B89D7C-7C4C-4BAA-A965-8C9B7C90AEF7}" destId="{E67EEA2D-9774-42C0-B791-82AB5D9DA194}" srcOrd="0" destOrd="0" parTransId="{A13EBB00-93CE-4272-869C-AA6C2E00696E}" sibTransId="{31D61FBE-3625-47E2-B10B-3578EE0428DA}"/>
    <dgm:cxn modelId="{8D1D7A78-94E1-433F-80E6-90533A81C314}" type="presOf" srcId="{92B89D7C-7C4C-4BAA-A965-8C9B7C90AEF7}" destId="{11E47A64-CD0F-4279-900F-5E59437C0312}" srcOrd="0" destOrd="0" presId="urn:microsoft.com/office/officeart/2005/8/layout/arrow3"/>
    <dgm:cxn modelId="{22235944-6734-43AC-BAFF-F2DB43270A4A}" type="presOf" srcId="{B396C958-70DA-49E0-8379-8050661D5693}" destId="{FD99A1FA-ED80-4D2A-964C-95D2642CDC21}" srcOrd="0" destOrd="0" presId="urn:microsoft.com/office/officeart/2005/8/layout/arrow3"/>
    <dgm:cxn modelId="{76E39164-9B73-4C0B-96FA-B6C748B088B8}" type="presOf" srcId="{E67EEA2D-9774-42C0-B791-82AB5D9DA194}" destId="{19971266-F496-4FF0-B7D8-1C6577F0249F}" srcOrd="0" destOrd="0" presId="urn:microsoft.com/office/officeart/2005/8/layout/arrow3"/>
    <dgm:cxn modelId="{F2B764F8-5731-498D-BFC7-1F8AA06B4207}" type="presParOf" srcId="{11E47A64-CD0F-4279-900F-5E59437C0312}" destId="{A1EEA189-D4C4-42B0-A2B3-FDB49C7E8ECE}" srcOrd="0" destOrd="0" presId="urn:microsoft.com/office/officeart/2005/8/layout/arrow3"/>
    <dgm:cxn modelId="{56D65F30-E590-4831-8C00-57637351FB83}" type="presParOf" srcId="{11E47A64-CD0F-4279-900F-5E59437C0312}" destId="{4DA50C54-A679-4FB5-A42B-936A87D37303}" srcOrd="1" destOrd="0" presId="urn:microsoft.com/office/officeart/2005/8/layout/arrow3"/>
    <dgm:cxn modelId="{2DA7435C-1D8F-4A6A-9E12-4E96314120E3}" type="presParOf" srcId="{11E47A64-CD0F-4279-900F-5E59437C0312}" destId="{19971266-F496-4FF0-B7D8-1C6577F0249F}" srcOrd="2" destOrd="0" presId="urn:microsoft.com/office/officeart/2005/8/layout/arrow3"/>
    <dgm:cxn modelId="{F75F6CD5-0814-4523-8650-287E8C58F7CE}" type="presParOf" srcId="{11E47A64-CD0F-4279-900F-5E59437C0312}" destId="{A9773EB3-48BD-4DB8-A66E-19F3F9553976}" srcOrd="3" destOrd="0" presId="urn:microsoft.com/office/officeart/2005/8/layout/arrow3"/>
    <dgm:cxn modelId="{07FE7AE0-799C-46C3-8C42-265059891323}" type="presParOf" srcId="{11E47A64-CD0F-4279-900F-5E59437C0312}" destId="{FD99A1FA-ED80-4D2A-964C-95D2642CDC2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A189-D4C4-42B0-A2B3-FDB49C7E8ECE}">
      <dsp:nvSpPr>
        <dsp:cNvPr id="0" name=""/>
        <dsp:cNvSpPr/>
      </dsp:nvSpPr>
      <dsp:spPr>
        <a:xfrm rot="21300000">
          <a:off x="16572" y="1724672"/>
          <a:ext cx="5367454" cy="614654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0C54-A679-4FB5-A42B-936A87D37303}">
      <dsp:nvSpPr>
        <dsp:cNvPr id="0" name=""/>
        <dsp:cNvSpPr/>
      </dsp:nvSpPr>
      <dsp:spPr>
        <a:xfrm>
          <a:off x="648072" y="203200"/>
          <a:ext cx="1620180" cy="1625600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71266-F496-4FF0-B7D8-1C6577F0249F}">
      <dsp:nvSpPr>
        <dsp:cNvPr id="0" name=""/>
        <dsp:cNvSpPr/>
      </dsp:nvSpPr>
      <dsp:spPr>
        <a:xfrm>
          <a:off x="2484276" y="0"/>
          <a:ext cx="2484276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專業</a:t>
          </a:r>
          <a:endParaRPr lang="zh-TW" altLang="en-US" sz="4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484276" y="0"/>
        <a:ext cx="2484276" cy="1706880"/>
      </dsp:txXfrm>
    </dsp:sp>
    <dsp:sp modelId="{A9773EB3-48BD-4DB8-A66E-19F3F9553976}">
      <dsp:nvSpPr>
        <dsp:cNvPr id="0" name=""/>
        <dsp:cNvSpPr/>
      </dsp:nvSpPr>
      <dsp:spPr>
        <a:xfrm>
          <a:off x="3132347" y="2235200"/>
          <a:ext cx="1620180" cy="1625600"/>
        </a:xfrm>
        <a:prstGeom prst="up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9A1FA-ED80-4D2A-964C-95D2642CDC21}">
      <dsp:nvSpPr>
        <dsp:cNvPr id="0" name=""/>
        <dsp:cNvSpPr/>
      </dsp:nvSpPr>
      <dsp:spPr>
        <a:xfrm>
          <a:off x="396041" y="2357120"/>
          <a:ext cx="2556289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通識</a:t>
          </a:r>
          <a:endParaRPr lang="zh-TW" altLang="en-US" sz="4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96041" y="2357120"/>
        <a:ext cx="2556289" cy="170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3C6C8-5D17-4C52-BD5F-B1DBEF48B900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F6510-6D49-4052-8CB9-F96B7D889D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99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先備知識</a:t>
            </a:r>
            <a:r>
              <a:rPr lang="en-US" altLang="zh-TW" dirty="0" smtClean="0"/>
              <a:t>?</a:t>
            </a:r>
            <a:r>
              <a:rPr lang="zh-TW" altLang="en-US" dirty="0" smtClean="0"/>
              <a:t>科系興趣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隨堂練習</a:t>
            </a:r>
            <a:r>
              <a:rPr lang="en-US" altLang="zh-TW" dirty="0" smtClean="0"/>
              <a:t>?</a:t>
            </a:r>
            <a:r>
              <a:rPr lang="zh-TW" altLang="en-US" dirty="0" smtClean="0"/>
              <a:t>課堂活動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6510-6D49-4052-8CB9-F96B7D889D2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373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五專體制共分成</a:t>
            </a:r>
            <a:r>
              <a:rPr lang="en-US" altLang="zh-TW" dirty="0" smtClean="0"/>
              <a:t>16</a:t>
            </a:r>
            <a:r>
              <a:rPr lang="zh-TW" altLang="en-US" dirty="0" smtClean="0"/>
              <a:t>個學群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6510-6D49-4052-8CB9-F96B7D889D2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43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沒有越來越差；只有一樣棒棒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6510-6D49-4052-8CB9-F96B7D889D2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29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數學除法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6510-6D49-4052-8CB9-F96B7D889D2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26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平常心</a:t>
            </a:r>
            <a:r>
              <a:rPr lang="en-US" altLang="zh-TW" dirty="0" smtClean="0"/>
              <a:t>/</a:t>
            </a:r>
            <a:r>
              <a:rPr lang="zh-TW" altLang="en-US" dirty="0" smtClean="0"/>
              <a:t>僅供參考</a:t>
            </a:r>
            <a:r>
              <a:rPr lang="en-US" altLang="zh-TW" dirty="0" smtClean="0"/>
              <a:t>/</a:t>
            </a:r>
            <a:r>
              <a:rPr lang="zh-TW" altLang="en-US" dirty="0" smtClean="0"/>
              <a:t>公平、公平、公平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F6510-6D49-4052-8CB9-F96B7D889D2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52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Shape 38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Shape 3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 smtClean="0"/>
              <a:t>眾多身份 </a:t>
            </a:r>
            <a:r>
              <a:rPr lang="en-US" altLang="zh-TW" dirty="0" smtClean="0"/>
              <a:t>(</a:t>
            </a:r>
            <a:r>
              <a:rPr lang="zh-TW" altLang="en-US" dirty="0" smtClean="0"/>
              <a:t>老師、計畫主持人、研究者、評審、行政工作、大學教授 </a:t>
            </a:r>
            <a:r>
              <a:rPr lang="en-US" altLang="zh-TW" dirty="0" smtClean="0"/>
              <a:t>…) </a:t>
            </a:r>
            <a:r>
              <a:rPr lang="zh-TW" altLang="en-US" dirty="0" smtClean="0"/>
              <a:t>中最重要的身份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– </a:t>
            </a:r>
            <a:r>
              <a:rPr lang="zh-TW" altLang="en-US" baseline="0" dirty="0" smtClean="0"/>
              <a:t>老師，最重要的目標 </a:t>
            </a:r>
            <a:r>
              <a:rPr lang="en-US" altLang="zh-TW" baseline="0" dirty="0" smtClean="0"/>
              <a:t>– </a:t>
            </a:r>
            <a:r>
              <a:rPr lang="zh-TW" altLang="en-US" baseline="0" dirty="0" smtClean="0"/>
              <a:t>團隊經營。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275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讓學生喜歡我們不是</a:t>
            </a:r>
            <a:r>
              <a:rPr lang="en-US" altLang="zh-TW" dirty="0" smtClean="0"/>
              <a:t>All PASS</a:t>
            </a:r>
            <a:r>
              <a:rPr lang="zh-TW" altLang="en-US" dirty="0" smtClean="0"/>
              <a:t>或上課看電影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058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ob\Business card\HSC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49088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63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5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42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Shape 1564"/>
          <p:cNvSpPr txBox="1">
            <a:spLocks noGrp="1"/>
          </p:cNvSpPr>
          <p:nvPr>
            <p:ph type="title"/>
          </p:nvPr>
        </p:nvSpPr>
        <p:spPr>
          <a:xfrm>
            <a:off x="718300" y="453789"/>
            <a:ext cx="67611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718300" y="1852551"/>
            <a:ext cx="6761100" cy="4432848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lvl="0" indent="-342900">
              <a:spcBef>
                <a:spcPts val="0"/>
              </a:spcBef>
              <a:buSzPct val="50000"/>
              <a:buFontTx/>
              <a:buChar char="●"/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60000"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 lang="en-US" dirty="0" smtClean="0"/>
          </a:p>
          <a:p>
            <a:pPr lvl="1"/>
            <a:endParaRPr dirty="0"/>
          </a:p>
        </p:txBody>
      </p:sp>
      <p:grpSp>
        <p:nvGrpSpPr>
          <p:cNvPr id="1566" name="Shape 1566"/>
          <p:cNvGrpSpPr/>
          <p:nvPr/>
        </p:nvGrpSpPr>
        <p:grpSpPr>
          <a:xfrm rot="10800000">
            <a:off x="8851488" y="38275"/>
            <a:ext cx="264011" cy="6781736"/>
            <a:chOff x="5307800" y="238125"/>
            <a:chExt cx="271925" cy="5238750"/>
          </a:xfrm>
        </p:grpSpPr>
        <p:sp>
          <p:nvSpPr>
            <p:cNvPr id="1567" name="Shape 156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7" name="Shape 157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8" name="Shape 157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8" name="Shape 158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9" name="Shape 158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2" name="Shape 1592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3" name="Shape 1593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4" name="Shape 1594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5" name="Shape 159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6" name="Shape 159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7" name="Shape 159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8" name="Shape 159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9" name="Shape 159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0" name="Shape 160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1" name="Shape 160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2" name="Shape 1602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3" name="Shape 1603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4" name="Shape 1604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5" name="Shape 160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6" name="Shape 160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7" name="Shape 160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8" name="Shape 160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9" name="Shape 160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0" name="Shape 16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1" name="Shape 16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2" name="Shape 1612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3" name="Shape 1613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4" name="Shape 1614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5" name="Shape 161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6" name="Shape 161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7" name="Shape 161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8" name="Shape 161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9" name="Shape 161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0" name="Shape 162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1" name="Shape 162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2" name="Shape 1622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3" name="Shape 1623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24" name="Shape 1624"/>
          <p:cNvGrpSpPr/>
          <p:nvPr/>
        </p:nvGrpSpPr>
        <p:grpSpPr>
          <a:xfrm rot="10800000">
            <a:off x="7828572" y="38275"/>
            <a:ext cx="1140783" cy="6781736"/>
            <a:chOff x="5458325" y="238125"/>
            <a:chExt cx="1174975" cy="5238750"/>
          </a:xfrm>
        </p:grpSpPr>
        <p:sp>
          <p:nvSpPr>
            <p:cNvPr id="1625" name="Shape 162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6" name="Shape 162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7" name="Shape 162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8" name="Shape 162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9" name="Shape 162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0" name="Shape 163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1" name="Shape 163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2" name="Shape 1632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3" name="Shape 1633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4" name="Shape 1634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5" name="Shape 163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6" name="Shape 163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7" name="Shape 163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8" name="Shape 163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9" name="Shape 163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0" name="Shape 164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1" name="Shape 164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2" name="Shape 1642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3" name="Shape 1643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4" name="Shape 1644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5" name="Shape 164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6" name="Shape 164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7" name="Shape 164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8" name="Shape 164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9" name="Shape 164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0" name="Shape 165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1" name="Shape 165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2" name="Shape 1652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3" name="Shape 1653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4" name="Shape 1654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5" name="Shape 165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6" name="Shape 165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7" name="Shape 165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8" name="Shape 165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9" name="Shape 165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0" name="Shape 166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1" name="Shape 166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2" name="Shape 1662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3" name="Shape 1663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4" name="Shape 1664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5" name="Shape 166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6" name="Shape 166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7" name="Shape 166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8" name="Shape 166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9" name="Shape 166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0" name="Shape 167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1" name="Shape 167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2" name="Shape 1672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3" name="Shape 1673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4" name="Shape 1674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5" name="Shape 167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6" name="Shape 167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7" name="Shape 167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8" name="Shape 167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9" name="Shape 167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0" name="Shape 168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1" name="Shape 168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2" name="Shape 1682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3" name="Shape 1683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4" name="Shape 1684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5" name="Shape 168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6" name="Shape 168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87" name="Shape 1687"/>
          <p:cNvGrpSpPr/>
          <p:nvPr/>
        </p:nvGrpSpPr>
        <p:grpSpPr>
          <a:xfrm rot="10800000">
            <a:off x="7682450" y="38275"/>
            <a:ext cx="994638" cy="6586908"/>
            <a:chOff x="5759350" y="388625"/>
            <a:chExt cx="1024450" cy="5088250"/>
          </a:xfrm>
        </p:grpSpPr>
        <p:sp>
          <p:nvSpPr>
            <p:cNvPr id="1688" name="Shape 168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9" name="Shape 168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0" name="Shape 169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1" name="Shape 169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2" name="Shape 1692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3" name="Shape 1693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4" name="Shape 1694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5" name="Shape 169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6" name="Shape 169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7" name="Shape 169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8" name="Shape 169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9" name="Shape 169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0" name="Shape 170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1" name="Shape 170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2" name="Shape 1702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3" name="Shape 1703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4" name="Shape 1704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5" name="Shape 170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6" name="Shape 170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7" name="Shape 170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8" name="Shape 170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9" name="Shape 170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0" name="Shape 17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1" name="Shape 17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2" name="Shape 1712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3" name="Shape 1713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4" name="Shape 1714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5" name="Shape 171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6" name="Shape 171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7" name="Shape 171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8" name="Shape 171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9" name="Shape 171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0" name="Shape 172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1" name="Shape 172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2" name="Shape 1722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3" name="Shape 1723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4" name="Shape 1724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5" name="Shape 172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6" name="Shape 172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7" name="Shape 172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8" name="Shape 172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9" name="Shape 172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0" name="Shape 173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1" name="Shape 173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2" name="Shape 1732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3" name="Shape 1733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4" name="Shape 1734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5" name="Shape 173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6" name="Shape 173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7" name="Shape 173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8" name="Shape 173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9" name="Shape 173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0" name="Shape 174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1" name="Shape 174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2" name="Shape 1742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3" name="Shape 1743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4" name="Shape 1744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5" name="Shape 174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6" name="Shape 174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7" name="Shape 174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8" name="Shape 174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9" name="Shape 174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0" name="Shape 175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1" name="Shape 175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2" name="Shape 1752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3" name="Shape 1753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4" name="Shape 1754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5" name="Shape 175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6" name="Shape 175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7" name="Shape 175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8" name="Shape 175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9" name="Shape 175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0" name="Shape 176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1" name="Shape 176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2" name="Shape 1762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3" name="Shape 1763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4" name="Shape 1764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5" name="Shape 176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6" name="Shape 176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7" name="Shape 176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8" name="Shape 176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9" name="Shape 176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0" name="Shape 177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2" name="Shape 1772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4" name="Shape 1774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6" name="Shape 177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8" name="Shape 177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0" name="Shape 178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2" name="Shape 1782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4" name="Shape 1784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6" name="Shape 178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8" name="Shape 178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789" name="Shape 1789"/>
          <p:cNvGrpSpPr/>
          <p:nvPr/>
        </p:nvGrpSpPr>
        <p:grpSpPr>
          <a:xfrm rot="10800000">
            <a:off x="7682451" y="38275"/>
            <a:ext cx="1140783" cy="6781736"/>
            <a:chOff x="5608825" y="238125"/>
            <a:chExt cx="1174975" cy="5238750"/>
          </a:xfrm>
        </p:grpSpPr>
        <p:sp>
          <p:nvSpPr>
            <p:cNvPr id="1790" name="Shape 179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2" name="Shape 1792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4" name="Shape 1794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6" name="Shape 179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0" name="Shape 180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1" name="Shape 180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2" name="Shape 1802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3" name="Shape 1803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4" name="Shape 1804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5" name="Shape 180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6" name="Shape 180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7" name="Shape 180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8" name="Shape 180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9" name="Shape 180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0" name="Shape 18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1" name="Shape 18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2" name="Shape 1812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3" name="Shape 1813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4" name="Shape 1814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5" name="Shape 181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6" name="Shape 181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7" name="Shape 181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8" name="Shape 181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9" name="Shape 181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0" name="Shape 182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1" name="Shape 182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2" name="Shape 1822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3" name="Shape 1823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4" name="Shape 1824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5" name="Shape 182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6" name="Shape 182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7" name="Shape 182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8" name="Shape 182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9" name="Shape 182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0" name="Shape 183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1" name="Shape 183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2" name="Shape 1832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3" name="Shape 1833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4" name="Shape 1834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5" name="Shape 183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6" name="Shape 183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7" name="Shape 183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8" name="Shape 183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9" name="Shape 183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840" name="Shape 1840"/>
          <p:cNvSpPr txBox="1">
            <a:spLocks noGrp="1"/>
          </p:cNvSpPr>
          <p:nvPr>
            <p:ph type="sldNum" idx="12"/>
          </p:nvPr>
        </p:nvSpPr>
        <p:spPr>
          <a:xfrm>
            <a:off x="91531" y="6293600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648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Shape 1045"/>
          <p:cNvSpPr txBox="1">
            <a:spLocks noGrp="1"/>
          </p:cNvSpPr>
          <p:nvPr>
            <p:ph type="body" idx="1"/>
          </p:nvPr>
        </p:nvSpPr>
        <p:spPr>
          <a:xfrm>
            <a:off x="1278575" y="986067"/>
            <a:ext cx="4281000" cy="492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Char char="●"/>
              <a:defRPr sz="3000" i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Char char="○"/>
              <a:defRPr sz="3000" i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Char char="■"/>
              <a:defRPr sz="3000" i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Char char="●"/>
              <a:defRPr sz="3000" i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Char char="○"/>
              <a:defRPr sz="3000" i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Char char="■"/>
              <a:defRPr sz="3000" i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Char char="●"/>
              <a:defRPr sz="3000" i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Char char="○"/>
              <a:defRPr sz="3000" i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047" name="Shape 1047"/>
          <p:cNvGrpSpPr/>
          <p:nvPr/>
        </p:nvGrpSpPr>
        <p:grpSpPr>
          <a:xfrm rot="10800000">
            <a:off x="8705367" y="38263"/>
            <a:ext cx="410132" cy="6781736"/>
            <a:chOff x="836200" y="238125"/>
            <a:chExt cx="422425" cy="5238750"/>
          </a:xfrm>
        </p:grpSpPr>
        <p:sp>
          <p:nvSpPr>
            <p:cNvPr id="1048" name="Shape 1048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9" name="Shape 1049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0" name="Shape 1050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1" name="Shape 1051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2" name="Shape 105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9" name="Shape 1059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0" name="Shape 1060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1" name="Shape 1061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2" name="Shape 106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4" name="Shape 106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6" name="Shape 1066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7" name="Shape 1067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9" name="Shape 1069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2" name="Shape 107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3" name="Shape 107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4" name="Shape 107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5" name="Shape 1075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6" name="Shape 1076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0" name="Shape 1080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1" name="Shape 1081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2" name="Shape 108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3" name="Shape 108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4" name="Shape 108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5" name="Shape 1085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6" name="Shape 1086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7" name="Shape 1087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8" name="Shape 1088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9" name="Shape 1089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2" name="Shape 109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3" name="Shape 109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4" name="Shape 109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5" name="Shape 1095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6" name="Shape 1096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7" name="Shape 1097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8" name="Shape 1098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9" name="Shape 1099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0" name="Shape 1100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1" name="Shape 1101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2" name="Shape 110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3" name="Shape 110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4" name="Shape 110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5" name="Shape 1105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6" name="Shape 1106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7" name="Shape 1107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8" name="Shape 1108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9" name="Shape 1109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0" name="Shape 1110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1" name="Shape 1111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2" name="Shape 111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3" name="Shape 111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4" name="Shape 111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5" name="Shape 1115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6" name="Shape 1116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7" name="Shape 1117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8" name="Shape 1118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9" name="Shape 1119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1" name="Shape 1121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2" name="Shape 112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3" name="Shape 112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4" name="Shape 112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5" name="Shape 1125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6" name="Shape 1126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7" name="Shape 1127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28" name="Shape 1128"/>
          <p:cNvGrpSpPr/>
          <p:nvPr/>
        </p:nvGrpSpPr>
        <p:grpSpPr>
          <a:xfrm rot="10800000">
            <a:off x="6659536" y="38263"/>
            <a:ext cx="2309843" cy="6781736"/>
            <a:chOff x="986700" y="238125"/>
            <a:chExt cx="2379075" cy="5238750"/>
          </a:xfrm>
        </p:grpSpPr>
        <p:sp>
          <p:nvSpPr>
            <p:cNvPr id="1129" name="Shape 1129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0" name="Shape 1130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2" name="Shape 113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3" name="Shape 113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4" name="Shape 113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5" name="Shape 1135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6" name="Shape 1136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7" name="Shape 1137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8" name="Shape 1138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9" name="Shape 1139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0" name="Shape 1140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1" name="Shape 1141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2" name="Shape 114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3" name="Shape 114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4" name="Shape 114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5" name="Shape 1145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6" name="Shape 1146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7" name="Shape 1147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8" name="Shape 1148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9" name="Shape 1149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0" name="Shape 1150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1" name="Shape 1151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2" name="Shape 115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3" name="Shape 115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4" name="Shape 115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5" name="Shape 1155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6" name="Shape 1156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7" name="Shape 1157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8" name="Shape 1158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9" name="Shape 1159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0" name="Shape 1160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1" name="Shape 1161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2" name="Shape 116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3" name="Shape 116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4" name="Shape 116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5" name="Shape 1165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6" name="Shape 1166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7" name="Shape 1167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8" name="Shape 1168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9" name="Shape 1169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0" name="Shape 1170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1" name="Shape 1171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2" name="Shape 117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3" name="Shape 117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4" name="Shape 117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6" name="Shape 1176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7" name="Shape 1177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8" name="Shape 1178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9" name="Shape 1179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0" name="Shape 1180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1" name="Shape 1181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2" name="Shape 118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3" name="Shape 118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4" name="Shape 118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5" name="Shape 1185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6" name="Shape 1186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7" name="Shape 1187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8" name="Shape 1188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9" name="Shape 1189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0" name="Shape 1190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1" name="Shape 1191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2" name="Shape 119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3" name="Shape 119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4" name="Shape 119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5" name="Shape 1195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6" name="Shape 1196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7" name="Shape 1197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8" name="Shape 1198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9" name="Shape 1199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0" name="Shape 1200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1" name="Shape 1201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2" name="Shape 120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3" name="Shape 120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4" name="Shape 120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5" name="Shape 1205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6" name="Shape 1206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7" name="Shape 1207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8" name="Shape 1208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9" name="Shape 1209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0" name="Shape 1210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1" name="Shape 1211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2" name="Shape 121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3" name="Shape 121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4" name="Shape 121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5" name="Shape 1215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6" name="Shape 1216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7" name="Shape 1217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8" name="Shape 1218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9" name="Shape 1219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0" name="Shape 1220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1" name="Shape 1221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2" name="Shape 122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3" name="Shape 122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4" name="Shape 122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5" name="Shape 1225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6" name="Shape 1226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7" name="Shape 1227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8" name="Shape 1228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1" name="Shape 1231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3" name="Shape 123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4" name="Shape 123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5" name="Shape 1235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6" name="Shape 1236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7" name="Shape 1237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8" name="Shape 1238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9" name="Shape 1239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0" name="Shape 1240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1" name="Shape 1241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2" name="Shape 124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3" name="Shape 124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4" name="Shape 124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5" name="Shape 1245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6" name="Shape 1246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7" name="Shape 1247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48" name="Shape 1248"/>
          <p:cNvGrpSpPr/>
          <p:nvPr/>
        </p:nvGrpSpPr>
        <p:grpSpPr>
          <a:xfrm rot="10800000">
            <a:off x="6367294" y="38263"/>
            <a:ext cx="2017554" cy="6781736"/>
            <a:chOff x="1588750" y="238125"/>
            <a:chExt cx="2078025" cy="5238750"/>
          </a:xfrm>
        </p:grpSpPr>
        <p:sp>
          <p:nvSpPr>
            <p:cNvPr id="1249" name="Shape 1249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4" name="Shape 125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5" name="Shape 1255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6" name="Shape 1256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7" name="Shape 1257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8" name="Shape 1258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9" name="Shape 1259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0" name="Shape 1260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1" name="Shape 1261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2" name="Shape 126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3" name="Shape 126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4" name="Shape 126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5" name="Shape 1265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6" name="Shape 1266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1" name="Shape 1271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4" name="Shape 127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7" name="Shape 1277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8" name="Shape 1278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9" name="Shape 1279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0" name="Shape 1280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1" name="Shape 1281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2" name="Shape 128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3" name="Shape 128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4" name="Shape 128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5" name="Shape 1285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6" name="Shape 1286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7" name="Shape 1287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8" name="Shape 1288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9" name="Shape 1289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0" name="Shape 1290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1" name="Shape 1291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2" name="Shape 129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3" name="Shape 129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4" name="Shape 129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5" name="Shape 1295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6" name="Shape 1296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7" name="Shape 1297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8" name="Shape 1298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9" name="Shape 1299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0" name="Shape 1300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1" name="Shape 1301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2" name="Shape 130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3" name="Shape 130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4" name="Shape 130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5" name="Shape 1305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6" name="Shape 1306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7" name="Shape 1307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8" name="Shape 1308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9" name="Shape 1309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0" name="Shape 1310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2" name="Shape 131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3" name="Shape 131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4" name="Shape 131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5" name="Shape 1315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6" name="Shape 1316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7" name="Shape 1317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8" name="Shape 1318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9" name="Shape 1319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0" name="Shape 1320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1" name="Shape 1321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2" name="Shape 132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3" name="Shape 132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4" name="Shape 132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5" name="Shape 1325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6" name="Shape 1326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7" name="Shape 1327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8" name="Shape 1328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9" name="Shape 1329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4" name="Shape 133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5" name="Shape 1335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6" name="Shape 1336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7" name="Shape 1337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8" name="Shape 1338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9" name="Shape 1339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0" name="Shape 1340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1" name="Shape 1341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2" name="Shape 134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3" name="Shape 134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4" name="Shape 134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5" name="Shape 1345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6" name="Shape 1346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7" name="Shape 1347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8" name="Shape 1348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9" name="Shape 1349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0" name="Shape 1350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1" name="Shape 1351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2" name="Shape 135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3" name="Shape 135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4" name="Shape 135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5" name="Shape 1355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6" name="Shape 1356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7" name="Shape 1357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8" name="Shape 1358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9" name="Shape 1359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0" name="Shape 1360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1" name="Shape 1361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2" name="Shape 136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3" name="Shape 136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4" name="Shape 136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5" name="Shape 1365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6" name="Shape 1366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7" name="Shape 1367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8" name="Shape 1368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9" name="Shape 1369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0" name="Shape 1370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1" name="Shape 1371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2" name="Shape 137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3" name="Shape 137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4" name="Shape 137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5" name="Shape 1375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6" name="Shape 1376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7" name="Shape 1377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8" name="Shape 1378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9" name="Shape 1379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0" name="Shape 1380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1" name="Shape 1381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2" name="Shape 138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3" name="Shape 138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4" name="Shape 138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5" name="Shape 1385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6" name="Shape 1386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7" name="Shape 1387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8" name="Shape 1388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9" name="Shape 1389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0" name="Shape 1390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1" name="Shape 1391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2" name="Shape 139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3" name="Shape 139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4" name="Shape 139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5" name="Shape 1395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6" name="Shape 1396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7" name="Shape 1397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8" name="Shape 1398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9" name="Shape 1399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0" name="Shape 1400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1" name="Shape 1401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2" name="Shape 140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3" name="Shape 140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4" name="Shape 140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5" name="Shape 1405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6" name="Shape 1406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7" name="Shape 1407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8" name="Shape 1408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9" name="Shape 1409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0" name="Shape 1410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1" name="Shape 1411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2" name="Shape 141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3" name="Shape 141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4" name="Shape 141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5" name="Shape 1415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6" name="Shape 1416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7" name="Shape 1417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8" name="Shape 1418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9" name="Shape 1419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0" name="Shape 1420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1" name="Shape 1421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2" name="Shape 142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3" name="Shape 142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4" name="Shape 142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5" name="Shape 1425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6" name="Shape 1426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7" name="Shape 1427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8" name="Shape 1428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9" name="Shape 1429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0" name="Shape 1430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1" name="Shape 1431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2" name="Shape 143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3" name="Shape 143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4" name="Shape 143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5" name="Shape 1435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6" name="Shape 1436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7" name="Shape 1437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8" name="Shape 1438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9" name="Shape 1439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0" name="Shape 1440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1" name="Shape 1441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2" name="Shape 144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3" name="Shape 144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4" name="Shape 144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5" name="Shape 1445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6" name="Shape 1446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7" name="Shape 1447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8" name="Shape 1448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9" name="Shape 1449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0" name="Shape 1450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1" name="Shape 1451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2" name="Shape 145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3" name="Shape 145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4" name="Shape 145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5" name="Shape 1455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6" name="Shape 1456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7" name="Shape 1457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458" name="Shape 1458"/>
          <p:cNvGrpSpPr/>
          <p:nvPr/>
        </p:nvGrpSpPr>
        <p:grpSpPr>
          <a:xfrm rot="10800000">
            <a:off x="6367295" y="38263"/>
            <a:ext cx="2309819" cy="6781736"/>
            <a:chOff x="1287725" y="238125"/>
            <a:chExt cx="2379050" cy="5238750"/>
          </a:xfrm>
        </p:grpSpPr>
        <p:sp>
          <p:nvSpPr>
            <p:cNvPr id="1459" name="Shape 1459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0" name="Shape 1460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1" name="Shape 1461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2" name="Shape 146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3" name="Shape 146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4" name="Shape 146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5" name="Shape 1465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6" name="Shape 1466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7" name="Shape 1467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8" name="Shape 1468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9" name="Shape 1469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0" name="Shape 1470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1" name="Shape 1471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2" name="Shape 147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3" name="Shape 147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4" name="Shape 147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5" name="Shape 1475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6" name="Shape 1476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7" name="Shape 1477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8" name="Shape 1478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9" name="Shape 1479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0" name="Shape 1480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1" name="Shape 1481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2" name="Shape 148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3" name="Shape 148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4" name="Shape 148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5" name="Shape 1485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6" name="Shape 1486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7" name="Shape 1487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8" name="Shape 1488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3" name="Shape 149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4" name="Shape 149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4" name="Shape 150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6" name="Shape 1506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7" name="Shape 1507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8" name="Shape 1508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0" name="Shape 1510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1" name="Shape 1511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2" name="Shape 151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2" name="Shape 152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3" name="Shape 152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3" name="Shape 153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4" name="Shape 153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5" name="Shape 1545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5" name="Shape 1555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6" name="Shape 1556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62" name="Shape 1562"/>
          <p:cNvSpPr txBox="1">
            <a:spLocks noGrp="1"/>
          </p:cNvSpPr>
          <p:nvPr>
            <p:ph type="sldNum" idx="12"/>
          </p:nvPr>
        </p:nvSpPr>
        <p:spPr>
          <a:xfrm>
            <a:off x="91531" y="6293600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9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80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22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7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7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22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20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90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FEB4-61F4-4052-A119-C945BD56F75D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C205-C691-44BA-B5FC-E6E55E9A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8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H6%20&#22291;_MP4/&#22291;_mp4.pptx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24847;&#19981;&#24847;&#22806;_&#38283;&#19981;&#38283;&#24515;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25976;&#23416;&#38500;&#27861;.m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&#25976;&#23416;&#38500;&#27861;.mp4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數學教學心得分享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趙日彰</a:t>
            </a:r>
            <a:endParaRPr lang="en-US" altLang="zh-TW" dirty="0" smtClean="0"/>
          </a:p>
          <a:p>
            <a:r>
              <a:rPr lang="zh-TW" altLang="en-US" dirty="0" smtClean="0"/>
              <a:t>醫藥保健商務科</a:t>
            </a:r>
            <a:r>
              <a:rPr lang="en-US" altLang="zh-TW" dirty="0" smtClean="0"/>
              <a:t>/</a:t>
            </a:r>
            <a:r>
              <a:rPr lang="zh-TW" altLang="en-US" dirty="0" smtClean="0"/>
              <a:t>通識教育中心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11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hlinkClick r:id="rId2" action="ppaction://hlinkpres?slideindex=1&amp;slidetitle="/>
              </a:rPr>
              <a:t>第七章 圓與直線</a:t>
            </a:r>
            <a:endParaRPr lang="zh-TW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數學教學方法分享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318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848872" cy="613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699792" y="836712"/>
            <a:ext cx="50405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7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「驚嚇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" name="AutoShape 4" descr="「驚嚇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AutoShape 6" descr="「驚嚇」的圖片搜尋結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hlinkClick r:id="rId3" action="ppaction://hlinkfile"/>
              </a:rPr>
              <a:t>驚訝</a:t>
            </a:r>
            <a:r>
              <a:rPr lang="en-US" altLang="zh-TW" dirty="0" smtClean="0">
                <a:hlinkClick r:id="rId3" action="ppaction://hlinkfile"/>
              </a:rPr>
              <a:t>?</a:t>
            </a:r>
            <a:r>
              <a:rPr lang="zh-TW" altLang="en-US" dirty="0" smtClean="0">
                <a:hlinkClick r:id="rId3" action="ppaction://hlinkfile"/>
              </a:rPr>
              <a:t>驚嚇</a:t>
            </a:r>
            <a:r>
              <a:rPr lang="en-US" altLang="zh-TW" dirty="0" smtClean="0">
                <a:hlinkClick r:id="rId3" action="ppaction://hlinkfile"/>
              </a:rPr>
              <a:t>?</a:t>
            </a:r>
            <a:endParaRPr lang="zh-TW" altLang="en-US" dirty="0"/>
          </a:p>
        </p:txBody>
      </p:sp>
      <p:sp>
        <p:nvSpPr>
          <p:cNvPr id="6" name="AutoShape 8" descr="「驚嚇」的圖片搜尋結果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3" name="Picture 9" descr="C:\Users\user\Desktop\驚嚇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193" y="2522026"/>
            <a:ext cx="4097287" cy="258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驚訝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8" y="2522026"/>
            <a:ext cx="3886412" cy="258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03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4" name="Shape 3864"/>
          <p:cNvSpPr txBox="1">
            <a:spLocks noGrp="1"/>
          </p:cNvSpPr>
          <p:nvPr>
            <p:ph type="body" idx="1"/>
          </p:nvPr>
        </p:nvSpPr>
        <p:spPr>
          <a:xfrm>
            <a:off x="1442536" y="2080896"/>
            <a:ext cx="4769578" cy="20577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sz="3600" b="1" i="0" dirty="0" smtClean="0">
                <a:latin typeface="標楷體" panose="03000509000000000000" pitchFamily="65" charset="-120"/>
              </a:rPr>
              <a:t>記得，我們是老師</a:t>
            </a:r>
            <a:endParaRPr lang="en-US" altLang="zh-TW" sz="3600" b="1" i="0" dirty="0" smtClean="0">
              <a:latin typeface="標楷體" panose="03000509000000000000" pitchFamily="65" charset="-120"/>
            </a:endParaRPr>
          </a:p>
          <a:p>
            <a:pPr lvl="0">
              <a:spcBef>
                <a:spcPts val="0"/>
              </a:spcBef>
              <a:buNone/>
            </a:pPr>
            <a:endParaRPr lang="en-US" sz="3600" b="1" i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  <a:buNone/>
            </a:pPr>
            <a:r>
              <a:rPr lang="zh-TW" altLang="en-US" sz="2400" i="0" dirty="0" smtClean="0">
                <a:ea typeface="微軟正黑體" panose="020B0604030504040204" pitchFamily="34" charset="-120"/>
              </a:rPr>
              <a:t>老師把學生放在心上，</a:t>
            </a:r>
            <a:endParaRPr lang="en-US" altLang="zh-TW" sz="2400" i="0" dirty="0" smtClean="0"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  <a:buNone/>
            </a:pPr>
            <a:r>
              <a:rPr lang="zh-TW" altLang="en-US" sz="2400" i="0" dirty="0" smtClean="0">
                <a:ea typeface="微軟正黑體" panose="020B0604030504040204" pitchFamily="34" charset="-120"/>
              </a:rPr>
              <a:t>學生才可能把老師放在眼裡。</a:t>
            </a:r>
            <a:endParaRPr lang="en-US" altLang="zh-TW" sz="2000" i="0" dirty="0" smtClean="0"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  <a:buNone/>
            </a:pPr>
            <a:endParaRPr lang="en-US" sz="2000" i="0" dirty="0"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 i="0" dirty="0" smtClean="0">
                <a:latin typeface="+mn-ea"/>
                <a:ea typeface="+mn-ea"/>
              </a:rPr>
              <a:t>(</a:t>
            </a:r>
            <a:r>
              <a:rPr lang="zh-TW" altLang="en-US" sz="1200" i="0" dirty="0" smtClean="0">
                <a:latin typeface="+mn-ea"/>
                <a:ea typeface="+mn-ea"/>
              </a:rPr>
              <a:t>新莊高中 陳洋洋老師</a:t>
            </a:r>
            <a:r>
              <a:rPr lang="en-US" altLang="zh-TW" sz="1200" i="0" dirty="0" smtClean="0">
                <a:latin typeface="+mn-ea"/>
                <a:ea typeface="+mn-ea"/>
              </a:rPr>
              <a:t>)</a:t>
            </a:r>
            <a:endParaRPr lang="en" sz="1200" i="0" dirty="0">
              <a:latin typeface="+mn-ea"/>
              <a:ea typeface="+mn-ea"/>
            </a:endParaRPr>
          </a:p>
        </p:txBody>
      </p:sp>
      <p:sp>
        <p:nvSpPr>
          <p:cNvPr id="3865" name="Shape 3865"/>
          <p:cNvSpPr txBox="1">
            <a:spLocks noGrp="1"/>
          </p:cNvSpPr>
          <p:nvPr>
            <p:ph type="sldNum" idx="12"/>
          </p:nvPr>
        </p:nvSpPr>
        <p:spPr>
          <a:xfrm>
            <a:off x="91531" y="6293600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sp>
        <p:nvSpPr>
          <p:cNvPr id="4" name="Shape 1046"/>
          <p:cNvSpPr txBox="1"/>
          <p:nvPr/>
        </p:nvSpPr>
        <p:spPr>
          <a:xfrm>
            <a:off x="823886" y="1596012"/>
            <a:ext cx="752400" cy="3585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4400" dirty="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214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教育是長長久久的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0" dirty="0" smtClean="0">
                <a:latin typeface="Britannic Bold" panose="020B0903060703020204" pitchFamily="34" charset="0"/>
              </a:rPr>
              <a:t>"</a:t>
            </a:r>
            <a:r>
              <a:rPr lang="en-US" altLang="zh-TW" b="0" dirty="0">
                <a:latin typeface="Britannic Bold" panose="020B0903060703020204" pitchFamily="34" charset="0"/>
              </a:rPr>
              <a:t>Kids don't learn from people they don't like."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75" y="2743200"/>
            <a:ext cx="3022600" cy="302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2046975" y="6469587"/>
            <a:ext cx="61921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50" dirty="0"/>
              <a:t>https://www.ted.com/talks/rita_pierson_every_kid_needs_a_champion/transcript?language=en</a:t>
            </a:r>
            <a:endParaRPr lang="zh-TW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65997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數學教學心得分享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趙日彰</a:t>
            </a:r>
            <a:endParaRPr lang="en-US" altLang="zh-TW" dirty="0" smtClean="0"/>
          </a:p>
          <a:p>
            <a:r>
              <a:rPr lang="zh-TW" altLang="en-US" dirty="0" smtClean="0"/>
              <a:t>醫藥保健商務科</a:t>
            </a:r>
            <a:r>
              <a:rPr lang="en-US" altLang="zh-TW" dirty="0" smtClean="0"/>
              <a:t>/</a:t>
            </a:r>
            <a:r>
              <a:rPr lang="zh-TW" altLang="en-US" dirty="0" smtClean="0"/>
              <a:t>通識教育中心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07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「思考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40481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204950380"/>
              </p:ext>
            </p:extLst>
          </p:nvPr>
        </p:nvGraphicFramePr>
        <p:xfrm>
          <a:off x="3563888" y="1628800"/>
          <a:ext cx="540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613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99832"/>
              </p:ext>
            </p:extLst>
          </p:nvPr>
        </p:nvGraphicFramePr>
        <p:xfrm>
          <a:off x="179512" y="2628118"/>
          <a:ext cx="8712967" cy="3537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2016224"/>
                <a:gridCol w="2304256"/>
                <a:gridCol w="3024335"/>
              </a:tblGrid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群別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主要學科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會考</a:t>
                      </a:r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的科目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科系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衛生護理群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自然科技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視光科、護理科、口衛科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商業管理群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語文、數學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國文、英語、數學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醫保科、國商科、行銷科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家政群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語文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國文、英語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幼保科、美容科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餐旅群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語文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國文、英語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健管科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外語群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語文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國文、英語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應英科、應日科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D:\RChao\Job\Business card\HSC logo_透明版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0899"/>
            <a:ext cx="2349227" cy="234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國中會考成績－換算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700808"/>
            <a:ext cx="7886700" cy="4509272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A++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B++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28427"/>
              </p:ext>
            </p:extLst>
          </p:nvPr>
        </p:nvGraphicFramePr>
        <p:xfrm>
          <a:off x="2123728" y="1628800"/>
          <a:ext cx="6840757" cy="4536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008112"/>
                <a:gridCol w="936104"/>
                <a:gridCol w="936104"/>
                <a:gridCol w="936104"/>
                <a:gridCol w="894954"/>
                <a:gridCol w="977251"/>
              </a:tblGrid>
              <a:tr h="90446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數學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社會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2.23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1.80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1.73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1.92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mean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0.92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0.90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0.83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1.64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1.69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1.82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mean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0.83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0.79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0.70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0.75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1.74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1.70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1.91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mean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0.92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0.88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0.85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0.81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0.76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平均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2.17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1.73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1.71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2.03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1.98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23728" y="6237312"/>
            <a:ext cx="487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註：資料來源</a:t>
            </a:r>
            <a:r>
              <a:rPr lang="en-US" altLang="zh-TW" dirty="0" smtClean="0"/>
              <a:t>-</a:t>
            </a:r>
            <a:r>
              <a:rPr lang="zh-TW" altLang="en-US" dirty="0" smtClean="0"/>
              <a:t>新生醫專校務研究暨評鑑辦公室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402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42877"/>
              </p:ext>
            </p:extLst>
          </p:nvPr>
        </p:nvGraphicFramePr>
        <p:xfrm>
          <a:off x="395536" y="620688"/>
          <a:ext cx="8208912" cy="558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數學會考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科系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107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108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53.84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42.09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44.64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45.08 </a:t>
                      </a:r>
                      <a:endParaRPr lang="en-US" altLang="zh-TW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50.51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47.33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50.53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48.24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48.52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48.95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52.09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51.45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51.22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46.17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48.20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48.17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45.20 </a:t>
                      </a:r>
                      <a:endParaRPr lang="en-US" altLang="zh-TW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44.12 </a:t>
                      </a:r>
                      <a:endParaRPr lang="en-US" altLang="zh-TW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44.89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42.89 </a:t>
                      </a:r>
                      <a:endParaRPr lang="en-US" altLang="zh-TW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42.39 </a:t>
                      </a:r>
                      <a:endParaRPr lang="en-US" altLang="zh-TW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u="none" strike="noStrik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45.67 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48225" y="6309320"/>
            <a:ext cx="487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註：資料來源</a:t>
            </a:r>
            <a:r>
              <a:rPr lang="en-US" altLang="zh-TW" dirty="0" smtClean="0"/>
              <a:t>-</a:t>
            </a:r>
            <a:r>
              <a:rPr lang="zh-TW" altLang="en-US" dirty="0" smtClean="0"/>
              <a:t>新生醫專校務研究暨評鑑辦公室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714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「數學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1" name="Picture 3" descr="C:\Users\user\Desktop\下載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72" y="1484784"/>
            <a:ext cx="627610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7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89" y="1455034"/>
            <a:ext cx="436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89" y="4581128"/>
            <a:ext cx="441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上-下雙向箭號 5"/>
          <p:cNvSpPr/>
          <p:nvPr/>
        </p:nvSpPr>
        <p:spPr>
          <a:xfrm>
            <a:off x="3965621" y="2456434"/>
            <a:ext cx="1224136" cy="2086728"/>
          </a:xfrm>
          <a:prstGeom prst="up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16" y="4149080"/>
            <a:ext cx="2739162" cy="228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4664"/>
            <a:ext cx="337332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2968153" cy="323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「學生 哭」的圖片搜尋結果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777" y="3284984"/>
            <a:ext cx="4520679" cy="258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7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有效教學四要素</a:t>
            </a:r>
            <a:endParaRPr lang="zh-TW" altLang="en-US" dirty="0"/>
          </a:p>
        </p:txBody>
      </p:sp>
      <p:graphicFrame>
        <p:nvGraphicFramePr>
          <p:cNvPr id="3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789121"/>
              </p:ext>
            </p:extLst>
          </p:nvPr>
        </p:nvGraphicFramePr>
        <p:xfrm>
          <a:off x="410040" y="1340768"/>
          <a:ext cx="8501062" cy="417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52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4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57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44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組織結構</a:t>
                      </a:r>
                    </a:p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課程清晰度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動機與注意力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班級氣氛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4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課程主題、概念、重點及主題間前後連貫，具有系統性與整體感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解釋、說明 示例、正確性、認知負荷：學習者先備經驗、教材特性、教材選取</a:t>
                      </a:r>
                      <a:r>
                        <a:rPr lang="en-US" altLang="zh-TW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…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促使一個人去做某件事的原因。動機涉及覺察、認同 、韌力</a:t>
                      </a:r>
                      <a:r>
                        <a:rPr lang="en-US" altLang="zh-TW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下功夫</a:t>
                      </a:r>
                      <a:r>
                        <a:rPr lang="en-US" altLang="zh-TW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尊重、 友善、鼓勵、同理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428625" y="5643563"/>
            <a:ext cx="846385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 dirty="0" err="1"/>
              <a:t>Hativa</a:t>
            </a:r>
            <a:r>
              <a:rPr kumimoji="0" lang="en-US" altLang="zh-TW" sz="1800" dirty="0"/>
              <a:t>,</a:t>
            </a:r>
            <a:r>
              <a:rPr kumimoji="0" lang="zh-TW" altLang="en-US" sz="1800" dirty="0"/>
              <a:t> </a:t>
            </a:r>
            <a:r>
              <a:rPr kumimoji="0" lang="en-US" altLang="zh-TW" sz="1800" dirty="0"/>
              <a:t>N.,</a:t>
            </a:r>
            <a:r>
              <a:rPr kumimoji="0" lang="zh-TW" altLang="en-US" sz="1800" dirty="0"/>
              <a:t> </a:t>
            </a:r>
            <a:r>
              <a:rPr kumimoji="0" lang="en-US" altLang="zh-TW" sz="1800" dirty="0"/>
              <a:t>Barak, R. , &amp; </a:t>
            </a:r>
            <a:r>
              <a:rPr kumimoji="0" lang="en-US" altLang="zh-TW" sz="1800" dirty="0" err="1"/>
              <a:t>Simhi</a:t>
            </a:r>
            <a:r>
              <a:rPr kumimoji="0" lang="en-US" altLang="zh-TW" sz="1800" dirty="0"/>
              <a:t>, E.(2001). Exemplary University Teachers</a:t>
            </a:r>
            <a:r>
              <a:rPr kumimoji="0" lang="zh-TW" altLang="en-US" sz="1800" dirty="0"/>
              <a:t> </a:t>
            </a:r>
            <a:r>
              <a:rPr kumimoji="0" lang="en-US" altLang="zh-TW" sz="1800" dirty="0"/>
              <a:t>.</a:t>
            </a:r>
            <a:r>
              <a:rPr kumimoji="0" lang="en-US" altLang="zh-TW" sz="1800" i="1" dirty="0"/>
              <a:t>The Journal of Higher Education.  72,(6),</a:t>
            </a:r>
            <a:r>
              <a:rPr kumimoji="0" lang="en-US" altLang="zh-TW" sz="1800" dirty="0"/>
              <a:t> </a:t>
            </a:r>
            <a:endParaRPr kumimoji="0"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016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526</Words>
  <Application>Microsoft Office PowerPoint</Application>
  <PresentationFormat>如螢幕大小 (4:3)</PresentationFormat>
  <Paragraphs>168</Paragraphs>
  <Slides>15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數學教學心得分享</vt:lpstr>
      <vt:lpstr>PowerPoint 簡報</vt:lpstr>
      <vt:lpstr>PowerPoint 簡報</vt:lpstr>
      <vt:lpstr>國中會考成績－換算</vt:lpstr>
      <vt:lpstr>PowerPoint 簡報</vt:lpstr>
      <vt:lpstr>PowerPoint 簡報</vt:lpstr>
      <vt:lpstr>PowerPoint 簡報</vt:lpstr>
      <vt:lpstr>PowerPoint 簡報</vt:lpstr>
      <vt:lpstr>有效教學四要素</vt:lpstr>
      <vt:lpstr>第七章 圓與直線</vt:lpstr>
      <vt:lpstr>PowerPoint 簡報</vt:lpstr>
      <vt:lpstr>驚訝?驚嚇?</vt:lpstr>
      <vt:lpstr>PowerPoint 簡報</vt:lpstr>
      <vt:lpstr>教育是長長久久的</vt:lpstr>
      <vt:lpstr>數學教學心得分享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49</cp:revision>
  <dcterms:created xsi:type="dcterms:W3CDTF">2012-10-17T03:55:58Z</dcterms:created>
  <dcterms:modified xsi:type="dcterms:W3CDTF">2020-02-26T02:49:03Z</dcterms:modified>
</cp:coreProperties>
</file>